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2"/>
  </p:notesMasterIdLst>
  <p:sldIdLst>
    <p:sldId id="299" r:id="rId2"/>
    <p:sldId id="310" r:id="rId3"/>
    <p:sldId id="285" r:id="rId4"/>
    <p:sldId id="286" r:id="rId5"/>
    <p:sldId id="287" r:id="rId6"/>
    <p:sldId id="288" r:id="rId7"/>
    <p:sldId id="290" r:id="rId8"/>
    <p:sldId id="302" r:id="rId9"/>
    <p:sldId id="308" r:id="rId10"/>
    <p:sldId id="309" r:id="rId11"/>
    <p:sldId id="301" r:id="rId12"/>
    <p:sldId id="258" r:id="rId13"/>
    <p:sldId id="259" r:id="rId14"/>
    <p:sldId id="260" r:id="rId15"/>
    <p:sldId id="261" r:id="rId16"/>
    <p:sldId id="284" r:id="rId17"/>
    <p:sldId id="262" r:id="rId18"/>
    <p:sldId id="264" r:id="rId19"/>
    <p:sldId id="265" r:id="rId20"/>
    <p:sldId id="266" r:id="rId21"/>
    <p:sldId id="291" r:id="rId22"/>
    <p:sldId id="303" r:id="rId23"/>
    <p:sldId id="292" r:id="rId24"/>
    <p:sldId id="304" r:id="rId25"/>
    <p:sldId id="305" r:id="rId26"/>
    <p:sldId id="306" r:id="rId27"/>
    <p:sldId id="307" r:id="rId28"/>
    <p:sldId id="267" r:id="rId29"/>
    <p:sldId id="268" r:id="rId30"/>
    <p:sldId id="311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99FF"/>
    <a:srgbClr val="FF3300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32" autoAdjust="0"/>
    <p:restoredTop sz="94660"/>
  </p:normalViewPr>
  <p:slideViewPr>
    <p:cSldViewPr>
      <p:cViewPr varScale="1">
        <p:scale>
          <a:sx n="104" d="100"/>
          <a:sy n="104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386F1-C427-4078-9FFB-B77243BF90D0}" type="datetimeFigureOut">
              <a:rPr lang="ru-RU" smtClean="0"/>
              <a:pPr/>
              <a:t>26.12.2008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4BDAC-0EE7-4562-8023-F334882201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FC55BD-2A27-4108-8B57-3C3E78AA83F2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D60E03-C8D8-4186-88F7-814DA45D1814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96896F-8D2C-46AE-92EC-CEE25C67C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4EE4-821C-428A-B029-50E58DCFCF72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9D1EA-1735-47AF-9088-70A09DC69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5F139-3568-47FB-9207-AEDCBA5772F3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92915-B489-42F7-BEDB-8C88877A7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D0585-6F50-41BB-AA08-4E0A63955B8E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A6E0-A874-4BD3-A565-4F5418E48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AB0E67-137B-43CE-AA79-ADAACACBA80C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52681-63BB-4AE9-8E63-A596CF23C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EAAB-FFD3-498A-8011-978CC3D0F1FF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0BD99-9736-4A71-A902-5A3FCBB1C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B4A277-4774-42F3-83ED-ECDDA9AA5529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DC54A4-39F6-466D-875D-C0E55148C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DBFB9-5879-4B78-991B-30B2E5511CE2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FF839-E4EB-424C-AF31-137387731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A1D44C-3F0D-4B13-9420-C06B05F5423F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749F99-47D7-4F09-B844-835B9586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1E1D3E-2342-4B76-8B40-6EE8C9160E73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BA741E-AD4B-4FFD-8CEE-E28C15E65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Прямоугольник 12"/>
          <p:cNvGrpSpPr>
            <a:grpSpLocks/>
          </p:cNvGrpSpPr>
          <p:nvPr/>
        </p:nvGrpSpPr>
        <p:grpSpPr bwMode="auto">
          <a:xfrm>
            <a:off x="646113" y="969963"/>
            <a:ext cx="4803775" cy="4802187"/>
            <a:chOff x="407" y="611"/>
            <a:chExt cx="3026" cy="3025"/>
          </a:xfrm>
        </p:grpSpPr>
        <p:pic>
          <p:nvPicPr>
            <p:cNvPr id="6" name="Прямоугольник 1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07" y="611"/>
              <a:ext cx="3026" cy="3025"/>
            </a:xfrm>
            <a:prstGeom prst="rect">
              <a:avLst/>
            </a:prstGeom>
            <a:noFill/>
          </p:spPr>
        </p:pic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480" y="672"/>
              <a:ext cx="2880" cy="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274320"/>
            <a:lstStyle/>
            <a:p>
              <a:pPr indent="-282575">
                <a:lnSpc>
                  <a:spcPts val="3000"/>
                </a:lnSpc>
                <a:spcBef>
                  <a:spcPts val="600"/>
                </a:spcBef>
                <a:buClr>
                  <a:schemeClr val="accent1"/>
                </a:buClr>
                <a:buSzPct val="80000"/>
                <a:buFont typeface="Wingdings 2" pitchFamily="18" charset="2"/>
                <a:buNone/>
              </a:pPr>
              <a:endParaRPr lang="en-US" sz="3200">
                <a:latin typeface="Gill Sans MT" pitchFamily="34" charset="0"/>
              </a:endParaRPr>
            </a:p>
          </p:txBody>
        </p:sp>
      </p:grpSp>
      <p:sp>
        <p:nvSpPr>
          <p:cNvPr id="8" name="Блок-схема: процесс 7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Блок-схема: процесс 8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675A7D-5DCA-4676-AE6A-AE8CB8C2756F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790469-CC85-4579-8C6F-A92E0F7A1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D1BDA04-B4F6-4DAB-8CAD-A20470DF1FB7}" type="datetimeFigureOut">
              <a:rPr lang="ru-RU"/>
              <a:pPr>
                <a:defRPr/>
              </a:pPr>
              <a:t>26.12.2008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0EC5EC-6966-4731-83E9-9065D3E35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4" r:id="rId2"/>
    <p:sldLayoutId id="2147483840" r:id="rId3"/>
    <p:sldLayoutId id="2147483835" r:id="rId4"/>
    <p:sldLayoutId id="2147483841" r:id="rId5"/>
    <p:sldLayoutId id="2147483836" r:id="rId6"/>
    <p:sldLayoutId id="2147483842" r:id="rId7"/>
    <p:sldLayoutId id="2147483843" r:id="rId8"/>
    <p:sldLayoutId id="2147483844" r:id="rId9"/>
    <p:sldLayoutId id="2147483837" r:id="rId10"/>
    <p:sldLayoutId id="214748383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hyperlink" Target="http://ru.wikipedia.org/wiki/%D0%98%D0%B7%D0%BE%D0%B1%D1%80%D0%B0%D0%B6%D0%B5%D0%BD%D0%B8%D0%B5:Coat_of_Arms_of_Krasnodar_(Krasnodar_krai)_(1967)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8%D0%B7%D0%BE%D0%B1%D1%80%D0%B0%D0%B6%D0%B5%D0%BD%D0%B8%D0%B5:Coat_of_Arms_of_Krasnodar_(Krasnodar_krai)_(1999).png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://ru.wikipedia.org/wiki/%D0%98%D0%B7%D0%BE%D0%B1%D1%80%D0%B0%D0%B6%D0%B5%D0%BD%D0%B8%D0%B5:Coat_of_Arms_of_Krasnodar_(Krasnodar_krai)_(1979).pn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focus.in.ua/i/phb/7082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ru.wikipedia.org/wiki/%D0%98%D0%B7%D0%BE%D0%B1%D1%80%D0%B0%D0%B6%D0%B5%D0%BD%D0%B8%D0%B5:Ekaterinodar_gerb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685800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6600" b="1" i="1" dirty="0" smtClean="0">
                <a:solidFill>
                  <a:srgbClr val="D60093"/>
                </a:solidFill>
                <a:effectLst/>
              </a:rPr>
              <a:t>Единый кубанский урок на тему: </a:t>
            </a:r>
            <a:r>
              <a:rPr lang="ru-RU" sz="8800" b="1" i="1" dirty="0" smtClean="0">
                <a:solidFill>
                  <a:srgbClr val="FF3300"/>
                </a:solidFill>
                <a:effectLst/>
              </a:rPr>
              <a:t>«Именем Екатерины нареченный»</a:t>
            </a:r>
            <a:r>
              <a:rPr lang="ru-RU" sz="7200" b="1" i="1" dirty="0" smtClean="0">
                <a:solidFill>
                  <a:srgbClr val="FF3300"/>
                </a:solidFill>
                <a:effectLst/>
              </a:rPr>
              <a:t/>
            </a:r>
            <a:br>
              <a:rPr lang="ru-RU" sz="7200" b="1" i="1" dirty="0" smtClean="0">
                <a:solidFill>
                  <a:srgbClr val="FF3300"/>
                </a:solidFill>
                <a:effectLst/>
              </a:rPr>
            </a:br>
            <a:endParaRPr lang="ru-RU" sz="7200" b="1" i="1" dirty="0">
              <a:solidFill>
                <a:srgbClr val="FF3300"/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px-Coat_of_Arms_of_Krasnodar_%28Krasnodar_krai%29_%281967%29">
            <a:hlinkClick r:id="rId2" tooltip="&quot;Coat of Arms of Krasnodar (Krasnodar krai) (1967).png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00042"/>
            <a:ext cx="20002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7px-Coat_of_Arms_of_Krasnodar_%28Krasnodar_krai%29_%281979%29">
            <a:hlinkClick r:id="rId4" tooltip="&quot;Coat of Arms of Krasnodar (Krasnodar krai) (1979).png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428868"/>
            <a:ext cx="20002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79px-Coat_of_Arms_of_Krasnodar_%28Krasnodar_krai%29_%281999%29">
            <a:hlinkClick r:id="rId6" tooltip="&quot;Coat of Arms of Krasnodar (Krasnodar krai) (1999).png&quot;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4286256"/>
            <a:ext cx="221457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68" y="1071546"/>
            <a:ext cx="2956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Герб (1967)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3071810"/>
            <a:ext cx="2956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Герб (1979)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500702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Герб (1999)</a:t>
            </a:r>
            <a:endParaRPr lang="ru-RU" sz="36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2520B2-FCD2-478A-93A7-C3DDAA3CE1C3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0"/>
            <a:ext cx="8229600" cy="6858000"/>
          </a:xfrm>
          <a:solidFill>
            <a:srgbClr val="CCECFF"/>
          </a:solidFill>
        </p:spPr>
        <p:txBody>
          <a:bodyPr/>
          <a:lstStyle/>
          <a:p>
            <a:pPr lvl="1" algn="just" eaLnBrk="1" hangingPunct="1">
              <a:buFont typeface="Wingdings" pitchFamily="2" charset="2"/>
              <a:buNone/>
              <a:defRPr/>
            </a:pPr>
            <a:endParaRPr lang="ru-RU" sz="3200" dirty="0" smtClean="0"/>
          </a:p>
          <a:p>
            <a:pPr lvl="1" algn="just" eaLnBrk="1" hangingPunct="1">
              <a:buFont typeface="Wingdings" pitchFamily="2" charset="2"/>
              <a:buNone/>
              <a:defRPr/>
            </a:pPr>
            <a:endParaRPr lang="ru-RU" sz="3200" dirty="0" smtClean="0"/>
          </a:p>
          <a:p>
            <a:pPr lvl="1" algn="just" eaLnBrk="1" hangingPunct="1">
              <a:buFont typeface="Wingdings" pitchFamily="2" charset="2"/>
              <a:buNone/>
              <a:defRPr/>
            </a:pPr>
            <a:endParaRPr lang="ru-RU" sz="3200" dirty="0" smtClean="0"/>
          </a:p>
          <a:p>
            <a:pPr lvl="1" algn="just" eaLnBrk="1" hangingPunct="1">
              <a:buFont typeface="Wingdings" pitchFamily="2" charset="2"/>
              <a:buNone/>
              <a:defRPr/>
            </a:pPr>
            <a:r>
              <a:rPr lang="ru-RU" sz="3200" b="1" dirty="0" smtClean="0"/>
              <a:t>«Всё хочет возродиться, хочет жить.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Цвести. Любить. Найти свои орбиты.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…И вольный конь вдоль берега бежит,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Не ведая, что он уже забытый.»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000" b="1" dirty="0" smtClean="0"/>
              <a:t>Оксана </a:t>
            </a:r>
            <a:r>
              <a:rPr lang="ru-RU" sz="2000" b="1" dirty="0" err="1" smtClean="0"/>
              <a:t>Пахлевская</a:t>
            </a:r>
            <a:endParaRPr lang="ru-RU" sz="2000" b="1" dirty="0" smtClean="0"/>
          </a:p>
          <a:p>
            <a:pPr eaLnBrk="1" hangingPunct="1">
              <a:defRPr/>
            </a:pPr>
            <a:endParaRPr lang="ru-RU" sz="2000" b="1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2000"/>
                                        <p:tgtEl>
                                          <p:spTgt spid="9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5572125"/>
            <a:ext cx="25733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Памятник Екатерины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II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в г.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Екатеринодаре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1907-1920 гг.</a:t>
            </a:r>
          </a:p>
        </p:txBody>
      </p:sp>
      <p:pic>
        <p:nvPicPr>
          <p:cNvPr id="17413" name="Picture 5" descr="Рисунок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5888" y="0"/>
            <a:ext cx="5218112" cy="6778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1143000"/>
            <a:ext cx="4000500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itchFamily="18" charset="0"/>
              </a:rPr>
              <a:t>    8 сентября 2006 г. Праздник для всего казачества, день, который яркой страницей войдет в историю Кубани и России.</a:t>
            </a:r>
          </a:p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itchFamily="18" charset="0"/>
              </a:rPr>
              <a:t>    Казалось сама природа благословляла людей на это событие: после нескольких пасмурных и неприятно холодных дней в Краснодаре вдруг стало светло и тихо.</a:t>
            </a:r>
          </a:p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itchFamily="18" charset="0"/>
              </a:rPr>
              <a:t>   Яркое безмятежное солнце наполнило теплым светом каждый уголок Екатерининского сквера. </a:t>
            </a:r>
          </a:p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itchFamily="18" charset="0"/>
              </a:rPr>
              <a:t>   Легкий ветерок  ласково шелестел зеленой листвой деревьев, дополняя живым звучанием мелодии старинных казачьих маршей, наполнявших сквер. Люди, заполнившие  все аллеи и ближайшие к ним улицы, молчали – ждали начала праздника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3" y="142875"/>
            <a:ext cx="3455987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ВОЗВРАЩЕНИЕ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памятника  Екатерины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II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</p:txBody>
      </p:sp>
      <p:pic>
        <p:nvPicPr>
          <p:cNvPr id="18438" name="Picture 6" descr="Рисунок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000125" y="357188"/>
            <a:ext cx="35718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В торжественно церемонии приняли участие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глава администрации Краснодарского края </a:t>
            </a:r>
            <a:r>
              <a:rPr lang="ru-RU" sz="1600" b="1" dirty="0">
                <a:latin typeface="Times New Roman" pitchFamily="18" charset="0"/>
              </a:rPr>
              <a:t>Александр Ткачев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председатель Законодательного Собрания края </a:t>
            </a:r>
            <a:r>
              <a:rPr lang="ru-RU" sz="1600" b="1" dirty="0">
                <a:latin typeface="Times New Roman" pitchFamily="18" charset="0"/>
              </a:rPr>
              <a:t>Владимир Бекетов</a:t>
            </a:r>
            <a:r>
              <a:rPr lang="ru-RU" sz="1600" dirty="0">
                <a:latin typeface="Times New Roman" pitchFamily="18" charset="0"/>
              </a:rPr>
              <a:t>, заместитель полномочного представителя Президента РФ и ЮФО </a:t>
            </a:r>
            <a:r>
              <a:rPr lang="ru-RU" sz="1600" b="1" dirty="0">
                <a:latin typeface="Times New Roman" pitchFamily="18" charset="0"/>
              </a:rPr>
              <a:t>Александр Починок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федеральный  инспектор аппарата полномочного представителя Президента РА в ЮФО по Краснодарскому краю </a:t>
            </a:r>
            <a:r>
              <a:rPr lang="ru-RU" sz="1600" b="1" dirty="0">
                <a:latin typeface="Times New Roman" pitchFamily="18" charset="0"/>
              </a:rPr>
              <a:t>Вадим </a:t>
            </a:r>
            <a:r>
              <a:rPr lang="ru-RU" sz="1600" b="1" dirty="0" err="1">
                <a:latin typeface="Times New Roman" pitchFamily="18" charset="0"/>
              </a:rPr>
              <a:t>Яковенко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атаман Кубанского казачьего войска </a:t>
            </a:r>
            <a:r>
              <a:rPr lang="ru-RU" sz="1600" b="1" dirty="0">
                <a:latin typeface="Times New Roman" pitchFamily="18" charset="0"/>
              </a:rPr>
              <a:t>Владимир Громов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глава города Краснодара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b="1" dirty="0">
                <a:latin typeface="Times New Roman" pitchFamily="18" charset="0"/>
              </a:rPr>
              <a:t>Владимир Евланов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викарий </a:t>
            </a:r>
            <a:r>
              <a:rPr lang="ru-RU" sz="1600" dirty="0" err="1">
                <a:latin typeface="Times New Roman" pitchFamily="18" charset="0"/>
              </a:rPr>
              <a:t>Екатеринодарской</a:t>
            </a:r>
            <a:r>
              <a:rPr lang="ru-RU" sz="1600" dirty="0">
                <a:latin typeface="Times New Roman" pitchFamily="18" charset="0"/>
              </a:rPr>
              <a:t> и Кубанской епархии </a:t>
            </a:r>
            <a:r>
              <a:rPr lang="ru-RU" sz="1600" b="1" dirty="0">
                <a:latin typeface="Times New Roman" pitchFamily="18" charset="0"/>
              </a:rPr>
              <a:t>епископ </a:t>
            </a:r>
            <a:r>
              <a:rPr lang="ru-RU" sz="1600" b="1" dirty="0" err="1">
                <a:latin typeface="Times New Roman" pitchFamily="18" charset="0"/>
              </a:rPr>
              <a:t>Ейский</a:t>
            </a:r>
            <a:r>
              <a:rPr lang="ru-RU" sz="1600" b="1" dirty="0">
                <a:latin typeface="Times New Roman" pitchFamily="18" charset="0"/>
              </a:rPr>
              <a:t> Тихон</a:t>
            </a:r>
            <a:r>
              <a:rPr lang="ru-RU" sz="1600" dirty="0">
                <a:latin typeface="Times New Roman" pitchFamily="18" charset="0"/>
              </a:rPr>
              <a:t>,</a:t>
            </a:r>
            <a:endParaRPr lang="en-US" sz="1600" dirty="0">
              <a:latin typeface="Times New Roman" pitchFamily="18" charset="0"/>
            </a:endParaRPr>
          </a:p>
          <a:p>
            <a:pPr>
              <a:lnSpc>
                <a:spcPct val="85000"/>
              </a:lnSpc>
            </a:pPr>
            <a:r>
              <a:rPr lang="ru-RU" sz="1600" dirty="0">
                <a:latin typeface="Times New Roman" pitchFamily="18" charset="0"/>
              </a:rPr>
              <a:t>руководители краевых органов исполнительной власти, депутаты Государственной Думы и Законодательного собрания  Краснодарского края , руководители федеральных и краевых ведомств, представители творческой интеллигенции.</a:t>
            </a:r>
          </a:p>
        </p:txBody>
      </p:sp>
      <p:pic>
        <p:nvPicPr>
          <p:cNvPr id="19461" name="Picture 5" descr="Рисунок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88913"/>
            <a:ext cx="4572000" cy="6096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Рисунок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6182" cy="6812461"/>
          </a:xfrm>
          <a:prstGeom prst="rect">
            <a:avLst/>
          </a:prstGeom>
          <a:noFill/>
        </p:spPr>
      </p:pic>
      <p:pic>
        <p:nvPicPr>
          <p:cNvPr id="20487" name="Picture 7" descr="Рисунок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-1"/>
            <a:ext cx="5715040" cy="7620053"/>
          </a:xfrm>
          <a:prstGeom prst="rect">
            <a:avLst/>
          </a:prstGeom>
          <a:noFill/>
        </p:spPr>
      </p:pic>
      <p:pic>
        <p:nvPicPr>
          <p:cNvPr id="20488" name="Picture 8" descr="Рисунок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551" y="-1"/>
            <a:ext cx="9162551" cy="122110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Рисунок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4725" y="0"/>
            <a:ext cx="5629275" cy="6858000"/>
          </a:xfrm>
          <a:prstGeom prst="rect">
            <a:avLst/>
          </a:prstGeom>
          <a:noFill/>
        </p:spPr>
      </p:pic>
      <p:pic>
        <p:nvPicPr>
          <p:cNvPr id="21512" name="Picture 8" descr="Рисунок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500563" y="500063"/>
            <a:ext cx="4500562" cy="580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 Как и в 1896 году на специальных подставках были вынесены главные реликвии кубанского казачества – Жалованная в 1793 году императрицей Екатериной Второй грамота. Ларец с землей из памятных мест Кубани и войсковое Евангелие, отпечатанное в типографии Священного Синода в 1830 году.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Церемония открытия памятника практически полностью повторила сценарий событий столетней давности.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 И также величаво, как много лет назад, спало покрывало, открыв взорам людей фигуры императрицы и ее верных помощников  - князя Потемкина и казачьих старшин. 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О счастливом возвращении Кубани ее главного символа ровно в полдень все православные храмы  края возвестили малиновым перезвоном колоколов.</a:t>
            </a:r>
          </a:p>
          <a:p>
            <a:pPr algn="just">
              <a:lnSpc>
                <a:spcPct val="85000"/>
              </a:lnSpc>
            </a:pPr>
            <a:endParaRPr lang="ru-RU" sz="1900" dirty="0">
              <a:latin typeface="Times New Roman" pitchFamily="18" charset="0"/>
            </a:endParaRPr>
          </a:p>
        </p:txBody>
      </p:sp>
      <p:pic>
        <p:nvPicPr>
          <p:cNvPr id="22533" name="Picture 5" descr="Рисунок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577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429125" y="428625"/>
            <a:ext cx="457200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 В памятнике нашла воплощение идея М.О. Микешина показать в нем историю Кубанского войска. Фигура Екатерины II со скипетром и державой в руках возвышается на высоком пьедестале.  На выступающем карнизе, из-под золоченой короны, ниспадает длинный свиток из белого никеля, на котором золотым выпуклым шрифтом помещен полный текст жалованной грамоты Екатерины II от 30 июня 1792 года. 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 У подножия бронзовые фигуры светлейшего князя Г.А. Потемкина, первого кошевого атамана Сидора Белого, войскового судьи Антона Головатого и кошевого атамана </a:t>
            </a:r>
            <a:r>
              <a:rPr lang="ru-RU" sz="1900" dirty="0" err="1">
                <a:latin typeface="Times New Roman" pitchFamily="18" charset="0"/>
              </a:rPr>
              <a:t>Захария</a:t>
            </a:r>
            <a:r>
              <a:rPr lang="ru-RU" sz="1900" dirty="0">
                <a:latin typeface="Times New Roman" pitchFamily="18" charset="0"/>
              </a:rPr>
              <a:t> </a:t>
            </a:r>
            <a:r>
              <a:rPr lang="ru-RU" sz="1900" dirty="0" err="1">
                <a:latin typeface="Times New Roman" pitchFamily="18" charset="0"/>
              </a:rPr>
              <a:t>Чепеги</a:t>
            </a:r>
            <a:r>
              <a:rPr lang="ru-RU" sz="1900" dirty="0">
                <a:latin typeface="Times New Roman" pitchFamily="18" charset="0"/>
              </a:rPr>
              <a:t>, возглавившего переселение черноморцев на Кубань. Головатый читает грамоту, Белый слушает, </a:t>
            </a:r>
            <a:r>
              <a:rPr lang="ru-RU" sz="1900" dirty="0" err="1">
                <a:latin typeface="Times New Roman" pitchFamily="18" charset="0"/>
              </a:rPr>
              <a:t>Чепега</a:t>
            </a:r>
            <a:r>
              <a:rPr lang="ru-RU" sz="1900" dirty="0">
                <a:latin typeface="Times New Roman" pitchFamily="18" charset="0"/>
              </a:rPr>
              <a:t> осеняет себя крестным знамением. За фигурой Потемкина помещены регалии Кубанского войска боевые знамена, наградные трубы за отличия казаков в сражениях, литавры, булавы. </a:t>
            </a:r>
          </a:p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     </a:t>
            </a:r>
          </a:p>
        </p:txBody>
      </p:sp>
      <p:pic>
        <p:nvPicPr>
          <p:cNvPr id="23557" name="Picture 5" descr="Рисунок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305300" cy="5734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143000" y="0"/>
            <a:ext cx="800100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1900" dirty="0">
                <a:latin typeface="Times New Roman" pitchFamily="18" charset="0"/>
              </a:rPr>
              <a:t>С другой стороны пьедестала фигура слепого кобзаря с мальчиком-поводырем. Эта группа называется «Народная песня». В кобзаре М.О. Микешине воплотил образ своего друга, великого украинского поэта Т.Г. Шевченко. Ниже позолоченными буквами был написан текст известной казачьей песни, сочиненной А. Головатым «Ой, годы ж нам </a:t>
            </a:r>
            <a:r>
              <a:rPr lang="ru-RU" sz="1900" dirty="0" err="1">
                <a:latin typeface="Times New Roman" pitchFamily="18" charset="0"/>
              </a:rPr>
              <a:t>журыться</a:t>
            </a:r>
            <a:r>
              <a:rPr lang="ru-RU" sz="1900" dirty="0">
                <a:latin typeface="Times New Roman" pitchFamily="18" charset="0"/>
              </a:rPr>
              <a:t>, пора </a:t>
            </a:r>
            <a:r>
              <a:rPr lang="ru-RU" sz="1900" dirty="0" err="1">
                <a:latin typeface="Times New Roman" pitchFamily="18" charset="0"/>
              </a:rPr>
              <a:t>перестаты</a:t>
            </a:r>
            <a:r>
              <a:rPr lang="ru-RU" sz="1900" dirty="0">
                <a:latin typeface="Times New Roman" pitchFamily="18" charset="0"/>
              </a:rPr>
              <a:t>». Здесь же на перечисляются победы Черноморского, позднее Кубанского казачьего войска</a:t>
            </a:r>
            <a:r>
              <a:rPr lang="ru-RU" sz="1900" dirty="0">
                <a:latin typeface="Corbel" pitchFamily="34" charset="0"/>
              </a:rPr>
              <a:t>. </a:t>
            </a:r>
            <a:endParaRPr lang="ru-RU" sz="1900" dirty="0">
              <a:latin typeface="Times New Roman" pitchFamily="18" charset="0"/>
            </a:endParaRPr>
          </a:p>
        </p:txBody>
      </p:sp>
      <p:pic>
        <p:nvPicPr>
          <p:cNvPr id="24582" name="Picture 6" descr="Рисунок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990725"/>
            <a:ext cx="3657600" cy="4867275"/>
          </a:xfrm>
          <a:prstGeom prst="rect">
            <a:avLst/>
          </a:prstGeom>
          <a:noFill/>
        </p:spPr>
      </p:pic>
      <p:pic>
        <p:nvPicPr>
          <p:cNvPr id="24583" name="Picture 7" descr="Рисунок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6850" y="1695450"/>
            <a:ext cx="3867150" cy="51625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142976" y="142852"/>
            <a:ext cx="71438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</a:rPr>
              <a:t>24 ноября (по новому стилю  5 декабря) - день тезоименитства императрицы Екатерины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</a:rPr>
              <a:t>II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5" descr="Рисунок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928802"/>
            <a:ext cx="3890955" cy="4406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4005263"/>
            <a:ext cx="47879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100" b="1" dirty="0">
                <a:latin typeface="Calibri" pitchFamily="34" charset="0"/>
              </a:rPr>
              <a:t>Фрагменты памятника. </a:t>
            </a:r>
          </a:p>
          <a:p>
            <a:pPr algn="ctr">
              <a:spcBef>
                <a:spcPct val="50000"/>
              </a:spcBef>
            </a:pPr>
            <a:r>
              <a:rPr lang="ru-RU" sz="2100" b="1" dirty="0">
                <a:latin typeface="Calibri" pitchFamily="34" charset="0"/>
              </a:rPr>
              <a:t>Войсковые регалии и текст песни А.А. Головатого                      </a:t>
            </a:r>
          </a:p>
          <a:p>
            <a:pPr algn="ctr">
              <a:spcBef>
                <a:spcPct val="50000"/>
              </a:spcBef>
            </a:pPr>
            <a:r>
              <a:rPr lang="ru-RU" sz="2100" b="1" dirty="0">
                <a:latin typeface="Calibri" pitchFamily="34" charset="0"/>
              </a:rPr>
              <a:t>  </a:t>
            </a:r>
            <a:r>
              <a:rPr lang="ru-RU" sz="2000" b="1" dirty="0">
                <a:latin typeface="Calibri" pitchFamily="34" charset="0"/>
              </a:rPr>
              <a:t>(гимн кубанских казаков до 1918 года)</a:t>
            </a:r>
            <a:endParaRPr lang="ru-RU" sz="2100" b="1" dirty="0">
              <a:latin typeface="Calibri" pitchFamily="34" charset="0"/>
            </a:endParaRPr>
          </a:p>
        </p:txBody>
      </p:sp>
      <p:pic>
        <p:nvPicPr>
          <p:cNvPr id="25606" name="Picture 6" descr="Рисунок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52513"/>
            <a:ext cx="4681538" cy="2378075"/>
          </a:xfrm>
          <a:prstGeom prst="rect">
            <a:avLst/>
          </a:prstGeom>
          <a:noFill/>
        </p:spPr>
      </p:pic>
      <p:pic>
        <p:nvPicPr>
          <p:cNvPr id="25607" name="Picture 7" descr="Рисунок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43450" y="0"/>
            <a:ext cx="4400550" cy="68945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867400" y="0"/>
            <a:ext cx="3276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Под </a:t>
            </a:r>
            <a:r>
              <a:rPr lang="ru-RU" sz="2100" i="1" dirty="0">
                <a:latin typeface="Times New Roman" pitchFamily="18" charset="0"/>
              </a:rPr>
              <a:t>регалиями</a:t>
            </a:r>
            <a:r>
              <a:rPr lang="ru-RU" sz="2100" dirty="0">
                <a:latin typeface="Times New Roman" pitchFamily="18" charset="0"/>
              </a:rPr>
              <a:t> понимают внешние </a:t>
            </a:r>
            <a:r>
              <a:rPr lang="ru-RU" sz="2100" i="1" dirty="0">
                <a:latin typeface="Times New Roman" pitchFamily="18" charset="0"/>
              </a:rPr>
              <a:t>знаки монархической власти:</a:t>
            </a:r>
            <a:r>
              <a:rPr lang="ru-RU" sz="2100" dirty="0">
                <a:latin typeface="Times New Roman" pitchFamily="18" charset="0"/>
              </a:rPr>
              <a:t> держава, скипетр, корона, трон и т.п.</a:t>
            </a:r>
            <a:endParaRPr lang="en-US" sz="2100" dirty="0">
              <a:latin typeface="Times New Roman" pitchFamily="18" charset="0"/>
            </a:endParaRPr>
          </a:p>
          <a:p>
            <a:pPr indent="365125" algn="just">
              <a:lnSpc>
                <a:spcPct val="85000"/>
              </a:lnSpc>
            </a:pPr>
            <a:r>
              <a:rPr lang="en-US" sz="2100" dirty="0">
                <a:latin typeface="Times New Roman" pitchFamily="18" charset="0"/>
              </a:rPr>
              <a:t>    </a:t>
            </a:r>
            <a:r>
              <a:rPr lang="ru-RU" sz="2100" dirty="0">
                <a:latin typeface="Times New Roman" pitchFamily="18" charset="0"/>
              </a:rPr>
              <a:t>В Кубанском казачьем войске понятие «</a:t>
            </a:r>
            <a:r>
              <a:rPr lang="ru-RU" sz="2100" i="1" dirty="0">
                <a:latin typeface="Times New Roman" pitchFamily="18" charset="0"/>
              </a:rPr>
              <a:t>регалии</a:t>
            </a:r>
            <a:r>
              <a:rPr lang="ru-RU" sz="2100" dirty="0">
                <a:latin typeface="Times New Roman" pitchFamily="18" charset="0"/>
              </a:rPr>
              <a:t>» пришло на смену выражению «</a:t>
            </a:r>
            <a:r>
              <a:rPr lang="ru-RU" sz="2100" i="1" dirty="0">
                <a:latin typeface="Times New Roman" pitchFamily="18" charset="0"/>
              </a:rPr>
              <a:t>клейноды</a:t>
            </a:r>
            <a:r>
              <a:rPr lang="ru-RU" sz="2100" dirty="0">
                <a:latin typeface="Times New Roman" pitchFamily="18" charset="0"/>
              </a:rPr>
              <a:t>», употреблявшемуся в Запорожском, а затем в Черноморском войске. </a:t>
            </a:r>
          </a:p>
          <a:p>
            <a:pPr indent="365125" algn="just">
              <a:lnSpc>
                <a:spcPct val="85000"/>
              </a:lnSpc>
            </a:pPr>
            <a:r>
              <a:rPr lang="en-US" sz="2100" dirty="0">
                <a:latin typeface="Times New Roman" pitchFamily="18" charset="0"/>
              </a:rPr>
              <a:t>    </a:t>
            </a:r>
            <a:r>
              <a:rPr lang="ru-RU" sz="2100" dirty="0">
                <a:latin typeface="Times New Roman" pitchFamily="18" charset="0"/>
              </a:rPr>
              <a:t>В состав войсковых клейнодов входили знамена, бунчуки, печати, булавы, перначи, литавры и др.         </a:t>
            </a:r>
            <a:endParaRPr lang="en-US" sz="2100" dirty="0">
              <a:latin typeface="Times New Roman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4854575"/>
            <a:ext cx="9144000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Процесс формирования казачьих регалий  продолжался немногим более ста лет. </a:t>
            </a:r>
            <a:endParaRPr lang="en-US" sz="2100" dirty="0">
              <a:latin typeface="Times New Roman" pitchFamily="18" charset="0"/>
            </a:endParaRPr>
          </a:p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Наибольший интерес представляет эпоха Екатерины Великой. В созданное по ее повелению Войско верных казаков, названное в 1788г. Черноморским казачьим войском, передавались знамена, булавы, перначи, печати. </a:t>
            </a:r>
            <a:endParaRPr lang="en-US" sz="2100" dirty="0">
              <a:latin typeface="Times New Roman" pitchFamily="18" charset="0"/>
            </a:endParaRPr>
          </a:p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Начало формированию регалий положил </a:t>
            </a:r>
            <a:r>
              <a:rPr lang="ru-RU" sz="2100" i="1" dirty="0">
                <a:latin typeface="Times New Roman" pitchFamily="18" charset="0"/>
              </a:rPr>
              <a:t>пернач</a:t>
            </a:r>
            <a:r>
              <a:rPr lang="ru-RU" sz="2100" dirty="0">
                <a:latin typeface="Times New Roman" pitchFamily="18" charset="0"/>
              </a:rPr>
              <a:t>, пожалованный </a:t>
            </a:r>
            <a:r>
              <a:rPr lang="ru-RU" sz="2100" i="1" dirty="0">
                <a:latin typeface="Times New Roman" pitchFamily="18" charset="0"/>
              </a:rPr>
              <a:t>Г.А. Потемкиным З.А. </a:t>
            </a:r>
            <a:r>
              <a:rPr lang="ru-RU" sz="2100" i="1" dirty="0" err="1">
                <a:latin typeface="Times New Roman" pitchFamily="18" charset="0"/>
              </a:rPr>
              <a:t>Чепеге</a:t>
            </a:r>
            <a:r>
              <a:rPr lang="ru-RU" sz="2100" i="1" dirty="0">
                <a:latin typeface="Times New Roman" pitchFamily="18" charset="0"/>
              </a:rPr>
              <a:t> в январе 1788г</a:t>
            </a:r>
            <a:endParaRPr lang="en-US" sz="2100" i="1" dirty="0">
              <a:latin typeface="Times New Roman" pitchFamily="18" charset="0"/>
            </a:endParaRPr>
          </a:p>
        </p:txBody>
      </p:sp>
      <p:pic>
        <p:nvPicPr>
          <p:cNvPr id="26630" name="Picture 6" descr="Рисунок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5797550" cy="4352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2184EA-64D8-4221-85D2-DB719955F583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/>
              <a:t/>
            </a:r>
            <a:br>
              <a:rPr lang="en-US" sz="4000" dirty="0" smtClean="0"/>
            </a:br>
            <a:endParaRPr lang="ru-RU" sz="4000" dirty="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ru-RU" sz="2800" dirty="0" smtClean="0"/>
          </a:p>
        </p:txBody>
      </p:sp>
      <p:pic>
        <p:nvPicPr>
          <p:cNvPr id="14342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71546"/>
            <a:ext cx="8001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32"/>
          <p:cNvSpPr txBox="1">
            <a:spLocks noChangeArrowheads="1"/>
          </p:cNvSpPr>
          <p:nvPr/>
        </p:nvSpPr>
        <p:spPr bwMode="auto">
          <a:xfrm>
            <a:off x="533400" y="5494338"/>
            <a:ext cx="7924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Белые знамёна ,жалованные Екатериной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черноморским казакам.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14290"/>
            <a:ext cx="7929618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ценная и значимая часть регалий -это войсковые знамёна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 algn="just">
              <a:lnSpc>
                <a:spcPct val="85000"/>
              </a:lnSpc>
            </a:pPr>
            <a:r>
              <a:rPr lang="ru-RU" dirty="0">
                <a:latin typeface="Corbel" pitchFamily="34" charset="0"/>
              </a:rPr>
              <a:t> </a:t>
            </a:r>
            <a:r>
              <a:rPr lang="ru-RU" sz="2100" dirty="0">
                <a:latin typeface="Times New Roman" pitchFamily="18" charset="0"/>
              </a:rPr>
              <a:t>При ордере </a:t>
            </a:r>
            <a:r>
              <a:rPr lang="ru-RU" sz="2100" i="1" dirty="0">
                <a:latin typeface="Times New Roman" pitchFamily="18" charset="0"/>
              </a:rPr>
              <a:t>А.В. Суворова</a:t>
            </a:r>
            <a:r>
              <a:rPr lang="ru-RU" sz="2100" dirty="0">
                <a:latin typeface="Times New Roman" pitchFamily="18" charset="0"/>
              </a:rPr>
              <a:t> от 27 февраля того же года войску передали большое </a:t>
            </a:r>
            <a:r>
              <a:rPr lang="ru-RU" sz="2100" i="1" dirty="0">
                <a:latin typeface="Times New Roman" pitchFamily="18" charset="0"/>
              </a:rPr>
              <a:t>белое войсковое знамя, малые знамена для куреней, булаву кошевого атамана и несколько перначей.</a:t>
            </a:r>
            <a:endParaRPr lang="en-US" sz="2100" i="1" dirty="0">
              <a:latin typeface="Times New Roman" pitchFamily="18" charset="0"/>
            </a:endParaRPr>
          </a:p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 При ордере от 13 мая 1788г. была прислана и </a:t>
            </a:r>
            <a:r>
              <a:rPr lang="ru-RU" sz="2100" i="1" dirty="0">
                <a:latin typeface="Times New Roman" pitchFamily="18" charset="0"/>
              </a:rPr>
              <a:t>большая войсковая печать</a:t>
            </a:r>
            <a:r>
              <a:rPr lang="ru-RU" sz="2100" dirty="0">
                <a:latin typeface="Times New Roman" pitchFamily="18" charset="0"/>
              </a:rPr>
              <a:t>, изготовленная по велению </a:t>
            </a:r>
            <a:r>
              <a:rPr lang="ru-RU" sz="2100" i="1" dirty="0">
                <a:latin typeface="Times New Roman" pitchFamily="18" charset="0"/>
              </a:rPr>
              <a:t>Екатерины </a:t>
            </a:r>
            <a:r>
              <a:rPr lang="en-US" sz="2100" i="1" dirty="0">
                <a:latin typeface="Times New Roman" pitchFamily="18" charset="0"/>
              </a:rPr>
              <a:t>II</a:t>
            </a:r>
            <a:r>
              <a:rPr lang="ru-RU" sz="2100" i="1" dirty="0">
                <a:latin typeface="Times New Roman" pitchFamily="18" charset="0"/>
              </a:rPr>
              <a:t>.</a:t>
            </a:r>
            <a:r>
              <a:rPr lang="ru-RU" sz="2100" dirty="0">
                <a:latin typeface="Times New Roman" pitchFamily="18" charset="0"/>
              </a:rPr>
              <a:t> </a:t>
            </a:r>
            <a:endParaRPr lang="en-US" sz="2100" dirty="0">
              <a:latin typeface="Times New Roman" pitchFamily="18" charset="0"/>
            </a:endParaRPr>
          </a:p>
          <a:p>
            <a:pPr indent="365125" algn="just">
              <a:lnSpc>
                <a:spcPct val="85000"/>
              </a:lnSpc>
            </a:pPr>
            <a:r>
              <a:rPr lang="ru-RU" sz="2100" dirty="0">
                <a:latin typeface="Times New Roman" pitchFamily="18" charset="0"/>
              </a:rPr>
              <a:t>К высочайшей грамоте от 30 июня 1792г. черноморцам пожаловали </a:t>
            </a:r>
            <a:r>
              <a:rPr lang="ru-RU" sz="2100" i="1" dirty="0">
                <a:latin typeface="Times New Roman" pitchFamily="18" charset="0"/>
              </a:rPr>
              <a:t>войсковое </a:t>
            </a:r>
            <a:r>
              <a:rPr lang="ru-RU" sz="2100" i="1" dirty="0" err="1">
                <a:latin typeface="Times New Roman" pitchFamily="18" charset="0"/>
              </a:rPr>
              <a:t>голубое</a:t>
            </a:r>
            <a:r>
              <a:rPr lang="ru-RU" sz="2100" i="1" dirty="0">
                <a:latin typeface="Times New Roman" pitchFamily="18" charset="0"/>
              </a:rPr>
              <a:t> знамя, пару серебряных труб и литавр.</a:t>
            </a:r>
            <a:r>
              <a:rPr lang="ru-RU" sz="2100" dirty="0">
                <a:latin typeface="Times New Roman" pitchFamily="18" charset="0"/>
              </a:rPr>
              <a:t> На новоселье императрица подарила казакам </a:t>
            </a:r>
            <a:r>
              <a:rPr lang="ru-RU" sz="2100" i="1" dirty="0">
                <a:latin typeface="Times New Roman" pitchFamily="18" charset="0"/>
              </a:rPr>
              <a:t>серебряное вызолоченное блюдо</a:t>
            </a:r>
            <a:r>
              <a:rPr lang="ru-RU" sz="2100" dirty="0">
                <a:latin typeface="Times New Roman" pitchFamily="18" charset="0"/>
              </a:rPr>
              <a:t> с надписью «Дар Екатерины Великой войску верных Черноморцев 1792г., июля 13, в Царском селе через войскового судью Антона Головатого» и </a:t>
            </a:r>
            <a:r>
              <a:rPr lang="ru-RU" sz="2100" i="1" dirty="0">
                <a:latin typeface="Times New Roman" pitchFamily="18" charset="0"/>
              </a:rPr>
              <a:t>вызолоченную серебряную солонку с гербом.</a:t>
            </a:r>
            <a:endParaRPr lang="en-US" sz="2100" i="1" dirty="0">
              <a:latin typeface="Times New Roman" pitchFamily="18" charset="0"/>
            </a:endParaRPr>
          </a:p>
        </p:txBody>
      </p:sp>
      <p:pic>
        <p:nvPicPr>
          <p:cNvPr id="27653" name="Picture 5" descr="Рисунок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105150"/>
            <a:ext cx="4997450" cy="3752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14290"/>
            <a:ext cx="6715172" cy="13620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Печати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символ административной, хозяйственной и дипломатической власти атамана.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357422" y="5143512"/>
            <a:ext cx="6572297" cy="1500188"/>
          </a:xfrm>
        </p:spPr>
        <p:txBody>
          <a:bodyPr/>
          <a:lstStyle/>
          <a:p>
            <a:pPr algn="just">
              <a:defRPr/>
            </a:pPr>
            <a:r>
              <a:rPr lang="ru-RU" sz="2400" dirty="0" smtClean="0"/>
              <a:t>В мае 1788 г. Екатерина </a:t>
            </a:r>
            <a:r>
              <a:rPr lang="en-US" sz="2400" dirty="0" smtClean="0"/>
              <a:t>II</a:t>
            </a:r>
            <a:r>
              <a:rPr lang="ru-RU" sz="2400" dirty="0" smtClean="0"/>
              <a:t> пожаловала вновь образованному Войску верных казаков печать с изображением казака и надписью: «Печать коша Войска верных казаков».</a:t>
            </a:r>
            <a:endParaRPr lang="ru-RU" sz="2400" dirty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C8A71A-987A-4443-AD2A-3CA310E11E8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20486" name="Рисунок 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60" y="1285860"/>
            <a:ext cx="3357586" cy="3966071"/>
          </a:xfrm>
          <a:noFill/>
        </p:spPr>
      </p:pic>
      <p:pic>
        <p:nvPicPr>
          <p:cNvPr id="20487" name="Содержимое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787457" y="1285860"/>
            <a:ext cx="3356543" cy="3917158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28600"/>
            <a:ext cx="7977214" cy="2971800"/>
          </a:xfrm>
        </p:spPr>
        <p:txBody>
          <a:bodyPr/>
          <a:lstStyle/>
          <a:p>
            <a:pPr algn="just">
              <a:buFont typeface="Wingdings" pitchFamily="2" charset="2"/>
              <a:buNone/>
              <a:defRPr/>
            </a:pPr>
            <a:r>
              <a:rPr lang="ru-RU" sz="2400" dirty="0" smtClean="0"/>
              <a:t>    </a:t>
            </a:r>
            <a:r>
              <a:rPr lang="ru-RU" sz="2400" b="1" dirty="0" smtClean="0"/>
              <a:t>Были среди регалий предметы, которые кажутся будничными, бытовыми. Это блюдо и солонка  - подарок Екатерины</a:t>
            </a:r>
            <a:r>
              <a:rPr lang="en-US" sz="2400" b="1" dirty="0" smtClean="0"/>
              <a:t> II </a:t>
            </a:r>
            <a:r>
              <a:rPr lang="ru-RU" sz="2400" b="1" dirty="0" smtClean="0"/>
              <a:t>, мундир императора Александра </a:t>
            </a:r>
            <a:r>
              <a:rPr lang="en-US" sz="2400" b="1" dirty="0" smtClean="0"/>
              <a:t>II</a:t>
            </a:r>
            <a:r>
              <a:rPr lang="ru-RU" sz="2400" b="1" dirty="0" smtClean="0"/>
              <a:t>, черкеска великого князя Михаила Николаевича, портупея Николая </a:t>
            </a:r>
            <a:r>
              <a:rPr lang="en-US" sz="2400" b="1" dirty="0" smtClean="0"/>
              <a:t>I</a:t>
            </a:r>
            <a:r>
              <a:rPr lang="ru-RU" sz="2400" b="1" dirty="0" smtClean="0"/>
              <a:t>. Эти подарки бережно хранили, передавали из поколения в поколение.</a:t>
            </a:r>
            <a:endParaRPr lang="ru-RU" sz="2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70B760-52B7-4FAC-914D-E8D301A7BFD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21509" name="Picture 3" descr="C:\Documents and Settings\Андрей\Мои документы\Мои рисунки\блюд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928934"/>
            <a:ext cx="572454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Картинка 8 из 228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86446" y="1000108"/>
            <a:ext cx="2781300" cy="4029075"/>
          </a:xfrm>
          <a:noFill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285852" y="714356"/>
            <a:ext cx="4038600" cy="714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latin typeface="Georgia" pitchFamily="18" charset="0"/>
              </a:rPr>
              <a:t>28 февраля 1918 года регалии вывезены в Брюховецкую, через 100 дней они тайно отправлены в Сербию, затем в Югославию и США.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latin typeface="Georgia" pitchFamily="18" charset="0"/>
              </a:rPr>
              <a:t>И лишь в наше время  они вернулись на Родину</a:t>
            </a:r>
            <a:r>
              <a:rPr lang="ru-RU" sz="2800" b="1" dirty="0" smtClean="0">
                <a:latin typeface="Georgia" pitchFamily="18" charset="0"/>
              </a:rPr>
              <a:t>.</a:t>
            </a:r>
          </a:p>
          <a:p>
            <a:pPr>
              <a:spcBef>
                <a:spcPct val="50000"/>
              </a:spcBef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838200" y="6172200"/>
            <a:ext cx="8077200" cy="47625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20 апреля 2007 года регалии  были  возвращены  на  Кубань</a:t>
            </a:r>
            <a:r>
              <a:rPr lang="ru-RU" sz="1600" dirty="0" smtClean="0"/>
              <a:t>. </a:t>
            </a:r>
            <a:r>
              <a:rPr lang="ru-RU" dirty="0" smtClean="0"/>
              <a:t>								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9987A-AD56-4486-883E-E8B1AF5A7C84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/>
              <a:t>Историческое возвращение казачьей святыни</a:t>
            </a:r>
          </a:p>
        </p:txBody>
      </p:sp>
      <p:pic>
        <p:nvPicPr>
          <p:cNvPr id="23557" name="Picture 4" descr="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1447800"/>
            <a:ext cx="4854575" cy="4525963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67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071563" y="5932488"/>
            <a:ext cx="8072437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95000"/>
              </a:lnSpc>
            </a:pPr>
            <a:r>
              <a:rPr lang="ru-RU" sz="1900" dirty="0">
                <a:latin typeface="Times New Roman" pitchFamily="18" charset="0"/>
              </a:rPr>
              <a:t>К столетнему юбилею музея была проведена реставрация здания, вернувшая ему первозданный и ни с кем не сравнимый вид одного из самых красивых зданий кубанской столицы.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214313"/>
            <a:ext cx="76327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Краснодарский краевой художественный музей имени Коваленко</a:t>
            </a:r>
          </a:p>
        </p:txBody>
      </p:sp>
      <p:pic>
        <p:nvPicPr>
          <p:cNvPr id="32774" name="Picture 6" descr="Рисунок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692150"/>
            <a:ext cx="6369050" cy="52339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071563" y="357188"/>
            <a:ext cx="8072437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95000"/>
              </a:lnSpc>
            </a:pPr>
            <a:r>
              <a:rPr lang="ru-RU" sz="1900" dirty="0">
                <a:latin typeface="Times New Roman" pitchFamily="18" charset="0"/>
              </a:rPr>
              <a:t>     Своим появлением Краснодарский железнодорожный вокзал обязан строительству Владикавказской железной дороги, которое российское правительство начало в конце XIX века. Само здание было возведено в течение 1887-1888 годов, но увидеть его сейчас можно лишь на старых фотографиях и официальных чертежах. Дело в том, что во время Великой отечественной войны вокзал был разрушен. 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042988" y="0"/>
            <a:ext cx="6783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АНСАМБЛЬ  ВОКЗАЛОВ  «СТАНЦИЯ  КРАСНОДАР – 1»</a:t>
            </a:r>
          </a:p>
        </p:txBody>
      </p:sp>
      <p:pic>
        <p:nvPicPr>
          <p:cNvPr id="33798" name="Picture 6" descr="Рисунок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66950"/>
            <a:ext cx="9144000" cy="4591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1214438" y="4500563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alibri" pitchFamily="34" charset="0"/>
              </a:rPr>
              <a:t>Будущая императрица Екатерина</a:t>
            </a:r>
            <a:r>
              <a:rPr lang="en-US" b="1" dirty="0">
                <a:latin typeface="Calibri" pitchFamily="34" charset="0"/>
              </a:rPr>
              <a:t> II</a:t>
            </a:r>
            <a:r>
              <a:rPr lang="ru-RU" b="1" dirty="0">
                <a:latin typeface="Calibri" pitchFamily="34" charset="0"/>
              </a:rPr>
              <a:t> </a:t>
            </a:r>
          </a:p>
          <a:p>
            <a:pPr algn="ctr"/>
            <a:r>
              <a:rPr lang="ru-RU" b="1" dirty="0">
                <a:latin typeface="Calibri" pitchFamily="34" charset="0"/>
              </a:rPr>
              <a:t>София Фредерика Августа Ангальт-Цербстская,</a:t>
            </a:r>
          </a:p>
          <a:p>
            <a:pPr algn="ctr"/>
            <a:r>
              <a:rPr lang="ru-RU" b="1" dirty="0">
                <a:latin typeface="Calibri" pitchFamily="34" charset="0"/>
              </a:rPr>
              <a:t>Великая княгиня Екатерина Алексеевна </a:t>
            </a:r>
          </a:p>
          <a:p>
            <a:pPr algn="ctr"/>
            <a:r>
              <a:rPr lang="ru-RU" b="1" dirty="0">
                <a:latin typeface="Calibri" pitchFamily="34" charset="0"/>
                <a:cs typeface="Tahoma" charset="0"/>
              </a:rPr>
              <a:t>родилась </a:t>
            </a:r>
            <a:r>
              <a:rPr lang="en-US" b="1" dirty="0">
                <a:latin typeface="Calibri" pitchFamily="34" charset="0"/>
                <a:cs typeface="Tahoma" charset="0"/>
              </a:rPr>
              <a:t>21 </a:t>
            </a:r>
            <a:r>
              <a:rPr lang="ru-RU" b="1" dirty="0">
                <a:latin typeface="Calibri" pitchFamily="34" charset="0"/>
                <a:cs typeface="Tahoma" charset="0"/>
              </a:rPr>
              <a:t>апреля (2 мая) 1729, </a:t>
            </a:r>
            <a:r>
              <a:rPr lang="ru-RU" b="1" dirty="0" err="1">
                <a:latin typeface="Calibri" pitchFamily="34" charset="0"/>
                <a:cs typeface="Tahoma" charset="0"/>
              </a:rPr>
              <a:t>Штеттин</a:t>
            </a:r>
            <a:r>
              <a:rPr lang="ru-RU" b="1" dirty="0">
                <a:latin typeface="Calibri" pitchFamily="34" charset="0"/>
                <a:cs typeface="Tahoma" charset="0"/>
              </a:rPr>
              <a:t>, Пруссия</a:t>
            </a:r>
            <a:endParaRPr lang="ru-RU" b="1" dirty="0">
              <a:latin typeface="Calibri" pitchFamily="34" charset="0"/>
            </a:endParaRPr>
          </a:p>
        </p:txBody>
      </p:sp>
      <p:pic>
        <p:nvPicPr>
          <p:cNvPr id="8198" name="Picture 6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33375"/>
            <a:ext cx="3300413" cy="3943350"/>
          </a:xfrm>
          <a:prstGeom prst="rect">
            <a:avLst/>
          </a:prstGeom>
          <a:noFill/>
        </p:spPr>
      </p:pic>
      <p:pic>
        <p:nvPicPr>
          <p:cNvPr id="8199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33375"/>
            <a:ext cx="2898775" cy="38989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714356"/>
            <a:ext cx="7929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Georgia" pitchFamily="18" charset="0"/>
              </a:rPr>
              <a:t>ПОДДЕРЖИ КУБАНЬ – ВЫБЕРИ ЕКАТЕРИНУ!</a:t>
            </a:r>
            <a:endParaRPr lang="ru-RU" sz="4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7106" name="Picture 2" descr="I:\Кащенко Л.В\Ekaterina_Vekika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357430"/>
            <a:ext cx="3219450" cy="4000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5429250" y="4714875"/>
            <a:ext cx="3667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Великий князь Петр Федорович и Великая княгиня Екатерина Алексеевна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1285875" y="4786313"/>
            <a:ext cx="3382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Великий князь Петр Федорович</a:t>
            </a:r>
          </a:p>
          <a:p>
            <a:r>
              <a:rPr lang="ru-RU" b="1" dirty="0">
                <a:latin typeface="Calibri" pitchFamily="34" charset="0"/>
              </a:rPr>
              <a:t>будущий император Петр </a:t>
            </a:r>
            <a:r>
              <a:rPr lang="en-US" b="1" dirty="0">
                <a:latin typeface="Calibri" pitchFamily="34" charset="0"/>
              </a:rPr>
              <a:t>III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9223" name="Picture 7" descr="Рисунок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476250"/>
            <a:ext cx="3322637" cy="4178300"/>
          </a:xfrm>
          <a:prstGeom prst="rect">
            <a:avLst/>
          </a:prstGeom>
          <a:noFill/>
        </p:spPr>
      </p:pic>
      <p:pic>
        <p:nvPicPr>
          <p:cNvPr id="9224" name="Picture 8" descr="Рисунок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04813"/>
            <a:ext cx="3173413" cy="4194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6000750" y="4857750"/>
            <a:ext cx="2428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Calibri" pitchFamily="34" charset="0"/>
              </a:rPr>
              <a:t>Екатерина </a:t>
            </a:r>
            <a:r>
              <a:rPr lang="en-US" sz="2000" b="1" dirty="0">
                <a:latin typeface="Calibri" pitchFamily="34" charset="0"/>
              </a:rPr>
              <a:t>II</a:t>
            </a:r>
          </a:p>
          <a:p>
            <a:r>
              <a:rPr lang="ru-RU" sz="2000" b="1" dirty="0">
                <a:latin typeface="Calibri" pitchFamily="34" charset="0"/>
              </a:rPr>
              <a:t>гравюра резцом, конец </a:t>
            </a:r>
            <a:r>
              <a:rPr lang="en-US" sz="2000" b="1" dirty="0">
                <a:latin typeface="Calibri" pitchFamily="34" charset="0"/>
              </a:rPr>
              <a:t>XVIII </a:t>
            </a:r>
            <a:r>
              <a:rPr lang="ru-RU" sz="2000" b="1" dirty="0">
                <a:latin typeface="Calibri" pitchFamily="34" charset="0"/>
              </a:rPr>
              <a:t>века</a:t>
            </a: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1500188" y="4929188"/>
            <a:ext cx="3214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Calibri" pitchFamily="34" charset="0"/>
              </a:rPr>
              <a:t>Екатерина Алексеевна</a:t>
            </a:r>
            <a:endParaRPr lang="en-US" sz="2000" b="1" dirty="0">
              <a:latin typeface="Calibri" pitchFamily="34" charset="0"/>
            </a:endParaRPr>
          </a:p>
          <a:p>
            <a:r>
              <a:rPr lang="ru-RU" sz="2000" b="1" dirty="0">
                <a:latin typeface="Calibri" pitchFamily="34" charset="0"/>
              </a:rPr>
              <a:t>примерно 1758 год</a:t>
            </a:r>
          </a:p>
        </p:txBody>
      </p:sp>
      <p:pic>
        <p:nvPicPr>
          <p:cNvPr id="10247" name="Picture 7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33375"/>
            <a:ext cx="3848100" cy="4476750"/>
          </a:xfrm>
          <a:prstGeom prst="rect">
            <a:avLst/>
          </a:prstGeom>
          <a:noFill/>
        </p:spPr>
      </p:pic>
      <p:pic>
        <p:nvPicPr>
          <p:cNvPr id="10248" name="Picture 8" descr="Рисунок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620713"/>
            <a:ext cx="3421062" cy="39433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714375" y="6286500"/>
            <a:ext cx="3336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Портрет работы </a:t>
            </a:r>
            <a:r>
              <a:rPr lang="ru-RU" b="1" dirty="0" err="1">
                <a:latin typeface="Calibri" pitchFamily="34" charset="0"/>
              </a:rPr>
              <a:t>Лампи</a:t>
            </a:r>
            <a:r>
              <a:rPr lang="ru-RU" b="1" dirty="0">
                <a:latin typeface="Calibri" pitchFamily="34" charset="0"/>
              </a:rPr>
              <a:t>, 1793 г.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4786313" y="6286500"/>
            <a:ext cx="402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Фрагмент картины </a:t>
            </a:r>
            <a:r>
              <a:rPr lang="ru-RU" b="1" dirty="0" err="1">
                <a:latin typeface="Calibri" pitchFamily="34" charset="0"/>
              </a:rPr>
              <a:t>Ф.Рокотова</a:t>
            </a:r>
            <a:r>
              <a:rPr lang="ru-RU" b="1" dirty="0">
                <a:latin typeface="Calibri" pitchFamily="34" charset="0"/>
              </a:rPr>
              <a:t>, 1770 г.</a:t>
            </a:r>
          </a:p>
        </p:txBody>
      </p:sp>
      <p:pic>
        <p:nvPicPr>
          <p:cNvPr id="11271" name="Picture 7" descr="Рисунок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3990975" cy="5705475"/>
          </a:xfrm>
          <a:prstGeom prst="rect">
            <a:avLst/>
          </a:prstGeom>
          <a:noFill/>
        </p:spPr>
      </p:pic>
      <p:pic>
        <p:nvPicPr>
          <p:cNvPr id="11272" name="Picture 8" descr="Рисунок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04813"/>
            <a:ext cx="4471987" cy="57070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50" y="214313"/>
            <a:ext cx="42862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ЕКАТЕРИНА 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II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 - ЗАКОНОДАТЕЛЬНИЦА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1571625" y="5857875"/>
            <a:ext cx="2617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Ф.И.Шубин,</a:t>
            </a:r>
          </a:p>
          <a:p>
            <a:r>
              <a:rPr lang="ru-RU" b="1" dirty="0">
                <a:latin typeface="Calibri" pitchFamily="34" charset="0"/>
              </a:rPr>
              <a:t>скульптура 1789-1790 гг.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5500688" y="5657850"/>
            <a:ext cx="3024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Д.Г. Левицкий</a:t>
            </a:r>
          </a:p>
          <a:p>
            <a:r>
              <a:rPr lang="ru-RU" b="1" dirty="0">
                <a:latin typeface="Calibri" pitchFamily="34" charset="0"/>
              </a:rPr>
              <a:t>портрет Екатерины </a:t>
            </a:r>
            <a:r>
              <a:rPr lang="en-US" b="1" dirty="0">
                <a:latin typeface="Calibri" pitchFamily="34" charset="0"/>
              </a:rPr>
              <a:t>II</a:t>
            </a:r>
            <a:r>
              <a:rPr lang="ru-RU" b="1" dirty="0">
                <a:latin typeface="Calibri" pitchFamily="34" charset="0"/>
              </a:rPr>
              <a:t> </a:t>
            </a:r>
          </a:p>
          <a:p>
            <a:r>
              <a:rPr lang="ru-RU" b="1" dirty="0">
                <a:latin typeface="Calibri" pitchFamily="34" charset="0"/>
              </a:rPr>
              <a:t>в храме богини правосудия,</a:t>
            </a:r>
          </a:p>
          <a:p>
            <a:r>
              <a:rPr lang="ru-RU" b="1" dirty="0">
                <a:latin typeface="Calibri" pitchFamily="34" charset="0"/>
              </a:rPr>
              <a:t>1780-е гг.</a:t>
            </a:r>
          </a:p>
        </p:txBody>
      </p:sp>
      <p:pic>
        <p:nvPicPr>
          <p:cNvPr id="13320" name="Picture 8" descr="Рисунок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3867150" cy="4895850"/>
          </a:xfrm>
          <a:prstGeom prst="rect">
            <a:avLst/>
          </a:prstGeom>
          <a:noFill/>
        </p:spPr>
      </p:pic>
      <p:pic>
        <p:nvPicPr>
          <p:cNvPr id="13321" name="Picture 9" descr="Рисунок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620713"/>
            <a:ext cx="3735388" cy="4854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7" grpId="0"/>
      <p:bldP spid="133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8D6D3-47C5-4CC3-8003-127E9EB6A7B8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54864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Главная реликвия Кубанского казачьего войска- жалованная грамота императрицы Екатерины </a:t>
            </a:r>
            <a:r>
              <a:rPr lang="en-US" sz="2000" dirty="0" smtClean="0"/>
              <a:t>II</a:t>
            </a:r>
            <a:r>
              <a:rPr lang="ru-RU" sz="2000" dirty="0" smtClean="0"/>
              <a:t>, дарованная казакам в июле 1774 года</a:t>
            </a:r>
          </a:p>
        </p:txBody>
      </p:sp>
      <p:pic>
        <p:nvPicPr>
          <p:cNvPr id="9221" name="Picture 5" descr="706026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4038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87E445F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81000"/>
            <a:ext cx="3810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0px-Ekaterinodar_gerb">
            <a:hlinkClick r:id="rId2" tooltip="&quot;Ekaterinodar gerb.png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000240"/>
            <a:ext cx="528641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071671" y="428604"/>
            <a:ext cx="67866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октябре 1793 года в документах появилось имя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43108" y="1285860"/>
            <a:ext cx="4624984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города - Екатеринодар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6072206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Герб </a:t>
            </a:r>
            <a:r>
              <a:rPr lang="ru-RU" dirty="0" err="1" smtClean="0"/>
              <a:t>Екатеринодара</a:t>
            </a:r>
            <a:r>
              <a:rPr lang="ru-RU" dirty="0" smtClean="0"/>
              <a:t> (1849)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animBg="1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246</TotalTime>
  <Words>1228</Words>
  <PresentationFormat>Экран (4:3)</PresentationFormat>
  <Paragraphs>100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Солнцестояние</vt:lpstr>
      <vt:lpstr>Единый кубанский урок на тему: «Именем Екатерины нареченный» </vt:lpstr>
      <vt:lpstr>Слайд 2</vt:lpstr>
      <vt:lpstr>Слайд 3</vt:lpstr>
      <vt:lpstr>Слайд 4</vt:lpstr>
      <vt:lpstr>Слайд 5</vt:lpstr>
      <vt:lpstr>Слайд 6</vt:lpstr>
      <vt:lpstr>Слайд 7</vt:lpstr>
      <vt:lpstr>Главная реликвия Кубанского казачьего войска- жалованная грамота императрицы Екатерины II, дарованная казакам в июле 1774 года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</vt:lpstr>
      <vt:lpstr>Слайд 23</vt:lpstr>
      <vt:lpstr>Печати- символ административной, хозяйственной и дипломатической власти атамана. </vt:lpstr>
      <vt:lpstr>Слайд 25</vt:lpstr>
      <vt:lpstr>Слайд 26</vt:lpstr>
      <vt:lpstr>Историческое возвращение казачьей святыни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Общий-ПК5</dc:creator>
  <cp:lastModifiedBy>2</cp:lastModifiedBy>
  <cp:revision>33</cp:revision>
  <dcterms:created xsi:type="dcterms:W3CDTF">2008-11-17T13:54:55Z</dcterms:created>
  <dcterms:modified xsi:type="dcterms:W3CDTF">2008-12-26T10:30:42Z</dcterms:modified>
</cp:coreProperties>
</file>